
<file path=[Content_Types].xml><?xml version="1.0" encoding="utf-8"?>
<Types xmlns="http://schemas.openxmlformats.org/package/2006/content-types"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6" r:id="rId3"/>
    <p:sldId id="258" r:id="rId4"/>
    <p:sldId id="259" r:id="rId5"/>
    <p:sldId id="297" r:id="rId6"/>
    <p:sldId id="311" r:id="rId7"/>
    <p:sldId id="298" r:id="rId8"/>
    <p:sldId id="299" r:id="rId9"/>
    <p:sldId id="300" r:id="rId10"/>
    <p:sldId id="304" r:id="rId11"/>
    <p:sldId id="305" r:id="rId12"/>
    <p:sldId id="301" r:id="rId13"/>
    <p:sldId id="314" r:id="rId14"/>
    <p:sldId id="312" r:id="rId15"/>
    <p:sldId id="262" r:id="rId16"/>
    <p:sldId id="271" r:id="rId17"/>
    <p:sldId id="272" r:id="rId18"/>
    <p:sldId id="306" r:id="rId19"/>
    <p:sldId id="279" r:id="rId20"/>
    <p:sldId id="281" r:id="rId21"/>
    <p:sldId id="293" r:id="rId22"/>
    <p:sldId id="286" r:id="rId23"/>
    <p:sldId id="307" r:id="rId24"/>
    <p:sldId id="308" r:id="rId25"/>
    <p:sldId id="285" r:id="rId26"/>
    <p:sldId id="313" r:id="rId27"/>
    <p:sldId id="282" r:id="rId28"/>
    <p:sldId id="294" r:id="rId29"/>
    <p:sldId id="316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256" autoAdjust="0"/>
    <p:restoredTop sz="94660"/>
  </p:normalViewPr>
  <p:slideViewPr>
    <p:cSldViewPr>
      <p:cViewPr>
        <p:scale>
          <a:sx n="60" d="100"/>
          <a:sy n="60" d="100"/>
        </p:scale>
        <p:origin x="-1896" y="-11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6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 dirty="0" smtClean="0">
                <a:cs typeface="+mn-cs"/>
              </a:defRPr>
            </a:lvl1pPr>
          </a:lstStyle>
          <a:p>
            <a:pPr>
              <a:defRPr/>
            </a:pPr>
            <a:r>
              <a:rPr lang="en-US"/>
              <a:t>Module 4:  Barriers to Breastfeeding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D4F27D6F-A00C-4769-99C7-64E843C7DA72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dirty="0" smtClean="0">
                <a:cs typeface="+mn-cs"/>
              </a:defRPr>
            </a:lvl1pPr>
          </a:lstStyle>
          <a:p>
            <a:pPr>
              <a:defRPr/>
            </a:pPr>
            <a:r>
              <a:rPr lang="en-US"/>
              <a:t>Using Loving Support to Grow and Glow in WIC:</a:t>
            </a:r>
          </a:p>
          <a:p>
            <a:pPr>
              <a:defRPr/>
            </a:pPr>
            <a:r>
              <a:rPr lang="en-US"/>
              <a:t>Breastfeeding Training for Local WIC Staff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cs typeface="+mn-cs"/>
              </a:defRPr>
            </a:lvl1pPr>
          </a:lstStyle>
          <a:p>
            <a:pPr>
              <a:defRPr/>
            </a:pPr>
            <a:fld id="{1580D6DC-58BD-4677-AAE8-36F1F75754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4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30A829C-ABEC-47E7-ADB8-57F0A86139C0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9E1F327-C31A-43B9-948E-D818285AC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809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61BA5D-3C32-440E-B462-92CE7D3ED47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0CDC21-D016-4D49-841E-5D1ED9A610A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7E7B69-EDDB-412D-9331-8F8B102DDA0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F6555F-1905-4EEB-AD71-CF0A09DFADA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093D08-E5CC-4F7C-892C-2D594E16A48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C85F0C-510C-4BDE-9797-C2D24CFC7BF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258DE0-81DF-4213-A6AE-BAFD185F687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A6F698-B782-4E63-9AF5-2405B54AFF3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3DBB8C-F292-4468-B817-C08165C5A3E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866C64-34AD-460B-AEBD-3AE11560846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13E1F7-D520-42A3-A9F8-1FFDA6A57AC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ED9BCD-B0BF-4E3F-B656-A00D5094F7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D586A4-4525-415F-A4CE-E282DB99EA1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42D201-0E86-4228-B322-4AF0D069AA7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96212-28C1-49C7-980E-0B912DD357D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EA56A-9A88-4B97-B55D-FC0BDCADC6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C62A3-0F3C-4F11-BD10-6811FF194FD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2A3A4-B8C8-41F7-881F-D72B98A41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60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8FC49-1BA6-4CA7-8704-8F35BFF51887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62913-8C15-4931-8722-DFCF0FF4AD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10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4835A-F50E-4D0A-83C8-E7CFBEAF28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7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770FA-846B-405A-8619-0D6623E25719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A2B9F-D206-4DD4-A358-38CA4AB16F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2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B2D795-E78C-456E-9800-AE3951656F99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A9F6F-D4BF-4050-80D7-977E193E5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3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672C8-C828-4980-926C-EB3BAAD89FBB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4F9B3-8B06-4FD7-AA90-6BB92FB76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0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B6854-4D5F-4509-9FE2-A4B6E6527D79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4E8F9-2594-42E5-87C0-65D597E743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6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0F213-7DA2-4796-B65D-012F635E06B5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9F454-FF24-43CC-BBC7-C60664E19D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7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C6852-FE8D-4535-AA0A-0772A895A57E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D8CE4-57B5-4CAA-B9DA-0A1170055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0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976D7-3D0A-46FE-92BA-368B35A108EC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7742F-95B7-4097-AA6D-853C4EBC9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50E95-FB65-46BE-A24E-8CECD61F3DDD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FC457-0EE5-4BE0-BE40-D94186479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0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7E7A9F6-CC79-4D5A-97DA-017E80BEE89E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DC73DCC-0791-46BB-A62B-2518D54D1F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" descr="PwrptBkgd1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`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3076" name="Picture 4" descr="PwrptBkgd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Grandmothers: Key to Success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371600"/>
            <a:ext cx="5181600" cy="4525963"/>
          </a:xfrm>
        </p:spPr>
        <p:txBody>
          <a:bodyPr/>
          <a:lstStyle/>
          <a:p>
            <a:pPr eaLnBrk="1" hangingPunct="1"/>
            <a:r>
              <a:rPr lang="en-US" smtClean="0"/>
              <a:t>Involve grandmothers in education</a:t>
            </a:r>
          </a:p>
          <a:p>
            <a:pPr eaLnBrk="1" hangingPunct="1"/>
            <a:r>
              <a:rPr lang="en-US" smtClean="0"/>
              <a:t>Be respectful</a:t>
            </a:r>
          </a:p>
          <a:p>
            <a:pPr eaLnBrk="1" hangingPunct="1"/>
            <a:r>
              <a:rPr lang="en-US" smtClean="0"/>
              <a:t>Emphasize grandmothers’ supporting role</a:t>
            </a:r>
          </a:p>
        </p:txBody>
      </p:sp>
      <p:pic>
        <p:nvPicPr>
          <p:cNvPr id="29699" name="Picture 6" descr="BreastfeedBroGPfinal_Page_1.jpg"/>
          <p:cNvPicPr>
            <a:picLocks noChangeAspect="1"/>
          </p:cNvPicPr>
          <p:nvPr/>
        </p:nvPicPr>
        <p:blipFill>
          <a:blip r:embed="rId3"/>
          <a:srcRect l="66667" t="18777"/>
          <a:stretch>
            <a:fillRect/>
          </a:stretch>
        </p:blipFill>
        <p:spPr bwMode="auto">
          <a:xfrm>
            <a:off x="533400" y="1295400"/>
            <a:ext cx="2952750" cy="430688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6781800" cy="1143000"/>
          </a:xfrm>
        </p:spPr>
        <p:txBody>
          <a:bodyPr/>
          <a:lstStyle/>
          <a:p>
            <a:pPr eaLnBrk="1" hangingPunct="1"/>
            <a:r>
              <a:rPr lang="en-US" smtClean="0"/>
              <a:t>Dads Make a Difference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0" y="1524000"/>
            <a:ext cx="5486400" cy="3657600"/>
          </a:xfrm>
        </p:spPr>
        <p:txBody>
          <a:bodyPr/>
          <a:lstStyle/>
          <a:p>
            <a:pPr eaLnBrk="1" hangingPunct="1">
              <a:spcBef>
                <a:spcPts val="2400"/>
              </a:spcBef>
            </a:pPr>
            <a:r>
              <a:rPr lang="en-US" sz="2800" smtClean="0"/>
              <a:t>Mother may assume (incorrectly) dad won’t be supportive</a:t>
            </a:r>
          </a:p>
          <a:p>
            <a:pPr eaLnBrk="1" hangingPunct="1">
              <a:spcBef>
                <a:spcPts val="2400"/>
              </a:spcBef>
            </a:pPr>
            <a:r>
              <a:rPr lang="en-US" sz="2800" smtClean="0"/>
              <a:t>Address father’s barriers</a:t>
            </a:r>
          </a:p>
          <a:p>
            <a:pPr eaLnBrk="1" hangingPunct="1">
              <a:spcBef>
                <a:spcPts val="2400"/>
              </a:spcBef>
            </a:pPr>
            <a:r>
              <a:rPr lang="en-US" sz="2800" smtClean="0"/>
              <a:t>Display messages for dads in your clinic</a:t>
            </a:r>
          </a:p>
        </p:txBody>
      </p:sp>
      <p:pic>
        <p:nvPicPr>
          <p:cNvPr id="31747" name="Picture 5" descr="1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54013"/>
            <a:ext cx="1395413" cy="2084387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31748" name="Picture 5" descr="5monthababy&amp;dad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276600"/>
            <a:ext cx="1447800" cy="220027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31749" name="Picture 7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057400"/>
            <a:ext cx="1600200" cy="16764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Fear of Pain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5486400" cy="4114800"/>
          </a:xfrm>
        </p:spPr>
        <p:txBody>
          <a:bodyPr/>
          <a:lstStyle/>
          <a:p>
            <a:pPr eaLnBrk="1" hangingPunct="1"/>
            <a:r>
              <a:rPr lang="en-US" smtClean="0"/>
              <a:t>Should it hurt?</a:t>
            </a:r>
          </a:p>
          <a:p>
            <a:pPr eaLnBrk="1" hangingPunct="1"/>
            <a:r>
              <a:rPr lang="en-US" smtClean="0"/>
              <a:t>Help mothers know what to expect</a:t>
            </a:r>
          </a:p>
          <a:p>
            <a:pPr eaLnBrk="1" hangingPunct="1"/>
            <a:r>
              <a:rPr lang="en-US" smtClean="0"/>
              <a:t>Pain means they should call</a:t>
            </a:r>
          </a:p>
          <a:p>
            <a:pPr eaLnBrk="1" hangingPunct="1"/>
            <a:r>
              <a:rPr lang="en-US" smtClean="0"/>
              <a:t>Prepare them with contacts/resources during pregnancy</a:t>
            </a:r>
          </a:p>
        </p:txBody>
      </p:sp>
      <p:pic>
        <p:nvPicPr>
          <p:cNvPr id="10" name="Picture 9" descr="P1010028 (2).JPG"/>
          <p:cNvPicPr>
            <a:picLocks noChangeAspect="1"/>
          </p:cNvPicPr>
          <p:nvPr/>
        </p:nvPicPr>
        <p:blipFill>
          <a:blip r:embed="rId3"/>
          <a:srcRect l="18333" r="20833" b="13333"/>
          <a:stretch>
            <a:fillRect/>
          </a:stretch>
        </p:blipFill>
        <p:spPr>
          <a:xfrm>
            <a:off x="5943600" y="1524000"/>
            <a:ext cx="2852738" cy="3048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5791200" y="45720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Miami Dade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Concerns About Milk Production:</a:t>
            </a:r>
            <a:br>
              <a:rPr lang="en-US" sz="4000" smtClean="0"/>
            </a:br>
            <a:r>
              <a:rPr lang="en-US" sz="4000" smtClean="0"/>
              <a:t>Confidence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676400"/>
            <a:ext cx="4267200" cy="3733800"/>
          </a:xfrm>
        </p:spPr>
        <p:txBody>
          <a:bodyPr/>
          <a:lstStyle/>
          <a:p>
            <a:pPr eaLnBrk="1" hangingPunct="1"/>
            <a:r>
              <a:rPr lang="en-US" smtClean="0"/>
              <a:t>Underlies many barriers</a:t>
            </a:r>
          </a:p>
          <a:p>
            <a:pPr eaLnBrk="1" hangingPunct="1"/>
            <a:r>
              <a:rPr lang="en-US" smtClean="0"/>
              <a:t>Affirm concerns, what mother is doing well</a:t>
            </a:r>
          </a:p>
          <a:p>
            <a:pPr eaLnBrk="1" hangingPunct="1"/>
            <a:r>
              <a:rPr lang="en-US" smtClean="0"/>
              <a:t>Build confidence with anticipatory guidance</a:t>
            </a:r>
          </a:p>
        </p:txBody>
      </p:sp>
      <p:pic>
        <p:nvPicPr>
          <p:cNvPr id="15364" name="Picture 5" descr="icons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76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4953000" y="3581400"/>
            <a:ext cx="3810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DVD</a:t>
            </a:r>
            <a:r>
              <a:rPr lang="en-US" i="1">
                <a:latin typeface="Calibri" pitchFamily="34" charset="0"/>
              </a:rPr>
              <a:t>:  “</a:t>
            </a:r>
            <a:r>
              <a:rPr lang="en-US">
                <a:latin typeface="Calibri" pitchFamily="34" charset="0"/>
              </a:rPr>
              <a:t>To Baby, With Love: Overcoming Barriers to Breastfeeding” (Texas WIC State Agency)</a:t>
            </a:r>
          </a:p>
        </p:txBody>
      </p:sp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5105400" y="4572000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Handout 4.1:  “Weed Identification”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Talking with WIC Mothers </a:t>
            </a:r>
            <a:br>
              <a:rPr lang="en-US" sz="4000" smtClean="0"/>
            </a:br>
            <a:r>
              <a:rPr lang="en-US" sz="4000" smtClean="0"/>
              <a:t>About Barriers</a:t>
            </a:r>
          </a:p>
        </p:txBody>
      </p:sp>
      <p:sp>
        <p:nvSpPr>
          <p:cNvPr id="16387" name="Content Placeholder 5"/>
          <p:cNvSpPr>
            <a:spLocks noGrp="1"/>
          </p:cNvSpPr>
          <p:nvPr>
            <p:ph idx="4294967295"/>
          </p:nvPr>
        </p:nvSpPr>
        <p:spPr>
          <a:xfrm>
            <a:off x="3429000" y="1600200"/>
            <a:ext cx="5257800" cy="3886200"/>
          </a:xfrm>
        </p:spPr>
        <p:txBody>
          <a:bodyPr/>
          <a:lstStyle/>
          <a:p>
            <a:pPr eaLnBrk="1" hangingPunct="1"/>
            <a:r>
              <a:rPr lang="en-US" smtClean="0"/>
              <a:t>Reassure mothers: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smtClean="0"/>
              <a:t>Many mothers encounter these issues</a:t>
            </a:r>
          </a:p>
          <a:p>
            <a:pPr eaLnBrk="1" hangingPunct="1"/>
            <a:r>
              <a:rPr lang="en-US" smtClean="0"/>
              <a:t>Identify strategies that work for her</a:t>
            </a:r>
          </a:p>
        </p:txBody>
      </p:sp>
      <p:pic>
        <p:nvPicPr>
          <p:cNvPr id="16388" name="Picture 6" descr="P101019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1" t="20634" r="23810" b="9525"/>
          <a:stretch>
            <a:fillRect/>
          </a:stretch>
        </p:blipFill>
        <p:spPr bwMode="auto">
          <a:xfrm>
            <a:off x="609600" y="1524000"/>
            <a:ext cx="2514600" cy="3581400"/>
          </a:xfrm>
          <a:prstGeom prst="rect">
            <a:avLst/>
          </a:prstGeom>
          <a:noFill/>
          <a:ln w="25400">
            <a:solidFill>
              <a:srgbClr val="7F7F7F">
                <a:alpha val="98822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62000" y="52578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Miami Dade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Breastfeeding Myths</a:t>
            </a:r>
            <a:endParaRPr lang="en-US" smtClean="0"/>
          </a:p>
        </p:txBody>
      </p:sp>
      <p:pic>
        <p:nvPicPr>
          <p:cNvPr id="17411" name="Picture 4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andel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295400"/>
            <a:ext cx="4125913" cy="4114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Mothers with small breasts?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Yes</a:t>
            </a:r>
          </a:p>
          <a:p>
            <a:pPr eaLnBrk="1" hangingPunct="1"/>
            <a:r>
              <a:rPr lang="en-US" smtClean="0"/>
              <a:t>Size depends on fatty tissue</a:t>
            </a:r>
          </a:p>
          <a:p>
            <a:pPr eaLnBrk="1" hangingPunct="1"/>
            <a:r>
              <a:rPr lang="en-US" smtClean="0"/>
              <a:t>Nearly every woman can make enough milk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Mothers who smoke cigarettes?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Yes</a:t>
            </a:r>
          </a:p>
          <a:p>
            <a:pPr eaLnBrk="1" hangingPunct="1"/>
            <a:r>
              <a:rPr lang="en-US" smtClean="0"/>
              <a:t>It is best for a mother not to smoke</a:t>
            </a:r>
          </a:p>
          <a:p>
            <a:pPr eaLnBrk="1" hangingPunct="1"/>
            <a:r>
              <a:rPr lang="en-US" smtClean="0"/>
              <a:t>Breastfeeding may help protect the baby</a:t>
            </a:r>
          </a:p>
          <a:p>
            <a:pPr eaLnBrk="1" hangingPunct="1"/>
            <a:r>
              <a:rPr lang="en-US" smtClean="0"/>
              <a:t>Educate her about smoking away from baby</a:t>
            </a:r>
          </a:p>
          <a:p>
            <a:pPr eaLnBrk="1" hangingPunct="1"/>
            <a:r>
              <a:rPr lang="en-US" smtClean="0"/>
              <a:t>May lower milk production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304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Who Can Breastfeed?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Mothers who are stressed out?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Yes</a:t>
            </a:r>
          </a:p>
          <a:p>
            <a:pPr eaLnBrk="1" hangingPunct="1"/>
            <a:r>
              <a:rPr lang="en-US" smtClean="0"/>
              <a:t>Hormones released during breastfeeding calm mother and baby</a:t>
            </a:r>
          </a:p>
          <a:p>
            <a:pPr eaLnBrk="1" hangingPunct="1"/>
            <a:r>
              <a:rPr lang="en-US" smtClean="0"/>
              <a:t>A mother’s milk will not “spoil” if she gets upset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304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Who Can Breastfeed?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77200" cy="42973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Mothers with poor eating habits?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Yes</a:t>
            </a:r>
          </a:p>
          <a:p>
            <a:pPr eaLnBrk="1" hangingPunct="1"/>
            <a:r>
              <a:rPr lang="en-US" smtClean="0"/>
              <a:t>A mother will make good milk for her baby</a:t>
            </a:r>
          </a:p>
          <a:p>
            <a:pPr eaLnBrk="1" hangingPunct="1"/>
            <a:r>
              <a:rPr lang="en-US" smtClean="0"/>
              <a:t>Eating a balanced diet helps the mother recover</a:t>
            </a:r>
          </a:p>
          <a:p>
            <a:pPr eaLnBrk="1" hangingPunct="1"/>
            <a:r>
              <a:rPr lang="en-US" smtClean="0"/>
              <a:t>No foods to exclude other than alcohol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304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Who Can Breastfeed?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Core Competencies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Acknowledges mothers’ concerns about their ability to breastfeed.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Provides accurate and relevant information to mothers and their families about breastfeeding and emphasizes that most mothers can breastfeed.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Discusses appropriate solutions to common breastfeeding barriers and provides support and/or referrals as needed.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43434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Mothers who are ill? 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Answer:  </a:t>
            </a:r>
            <a:r>
              <a:rPr lang="en-US" b="1" i="1" dirty="0" smtClean="0"/>
              <a:t>In most cases…(colds, flu, etc.)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Once mother is showing symptoms, baby has been exposed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Baby gets antibodies through his mother’s milk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Many medications compatible with breastfeeding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Only a few conditions where mothers should not breastfeed (e.g., HIV, tuberculosis, illegal drugs, etc.)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5344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Mothers with implants/past breast surgery?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Maybe</a:t>
            </a:r>
          </a:p>
          <a:p>
            <a:pPr eaLnBrk="1" hangingPunct="1"/>
            <a:r>
              <a:rPr lang="en-US" smtClean="0"/>
              <a:t>Implants may make mother more prone to plugged ducts</a:t>
            </a:r>
          </a:p>
          <a:p>
            <a:pPr eaLnBrk="1" hangingPunct="1"/>
            <a:r>
              <a:rPr lang="en-US" smtClean="0"/>
              <a:t>Breast injury, biopsy, or reduction surgery requires a case-by-case assessment</a:t>
            </a:r>
          </a:p>
          <a:p>
            <a:pPr eaLnBrk="1" hangingPunct="1"/>
            <a:r>
              <a:rPr lang="en-US" smtClean="0"/>
              <a:t>Yield mother to the WIC Designated Breastfeeding Expert </a:t>
            </a:r>
          </a:p>
        </p:txBody>
      </p:sp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0" y="1371600"/>
            <a:ext cx="42672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800" smtClean="0"/>
              <a:t>Mothers of multiples?</a:t>
            </a:r>
          </a:p>
          <a:p>
            <a:pPr eaLnBrk="1" hangingPunct="1">
              <a:buFont typeface="Arial" charset="0"/>
              <a:buNone/>
            </a:pPr>
            <a:r>
              <a:rPr lang="en-US" sz="2800" smtClean="0"/>
              <a:t>Answer:  </a:t>
            </a:r>
            <a:r>
              <a:rPr lang="en-US" sz="2800" b="1" i="1" smtClean="0"/>
              <a:t>YES</a:t>
            </a:r>
          </a:p>
          <a:p>
            <a:pPr eaLnBrk="1" hangingPunct="1"/>
            <a:r>
              <a:rPr lang="en-US" sz="2800" smtClean="0"/>
              <a:t> Mothers of multiples can produce plenty of milk for their babies </a:t>
            </a:r>
          </a:p>
          <a:p>
            <a:pPr eaLnBrk="1" hangingPunct="1">
              <a:buFont typeface="Arial" charset="0"/>
              <a:buNone/>
            </a:pPr>
            <a:r>
              <a:rPr lang="en-US" sz="2800" smtClean="0"/>
              <a:t>	(2100 ml v. 800 ml)</a:t>
            </a:r>
          </a:p>
          <a:p>
            <a:pPr eaLnBrk="1" hangingPunct="1"/>
            <a:r>
              <a:rPr lang="en-US" sz="2800" smtClean="0"/>
              <a:t>Yield to the WIC Designated Breastfeeding Expert</a:t>
            </a:r>
          </a:p>
          <a:p>
            <a:pPr eaLnBrk="1" hangingPunct="1"/>
            <a:endParaRPr lang="en-US" sz="2800" smtClean="0"/>
          </a:p>
        </p:txBody>
      </p:sp>
      <p:pic>
        <p:nvPicPr>
          <p:cNvPr id="5" name="Picture 4" descr="jan twins"/>
          <p:cNvPicPr>
            <a:picLocks noChangeAspect="1" noChangeArrowheads="1"/>
          </p:cNvPicPr>
          <p:nvPr/>
        </p:nvPicPr>
        <p:blipFill>
          <a:blip r:embed="rId3"/>
          <a:srcRect t="1019" r="17294" b="55136"/>
          <a:stretch>
            <a:fillRect/>
          </a:stretch>
        </p:blipFill>
        <p:spPr bwMode="auto">
          <a:xfrm>
            <a:off x="381000" y="1752600"/>
            <a:ext cx="4021138" cy="286702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  <p:sp>
        <p:nvSpPr>
          <p:cNvPr id="24580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01000" cy="42973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Teen Mothers?  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Yes</a:t>
            </a:r>
          </a:p>
          <a:p>
            <a:pPr eaLnBrk="1" hangingPunct="1"/>
            <a:r>
              <a:rPr lang="en-US" smtClean="0"/>
              <a:t>Teen mothers often make plenty of milk</a:t>
            </a:r>
          </a:p>
          <a:p>
            <a:pPr eaLnBrk="1" hangingPunct="1"/>
            <a:r>
              <a:rPr lang="en-US" smtClean="0"/>
              <a:t>Address unique barriers teens have</a:t>
            </a:r>
          </a:p>
          <a:p>
            <a:pPr eaLnBrk="1" hangingPunct="1"/>
            <a:r>
              <a:rPr lang="en-US" smtClean="0"/>
              <a:t>Yield to the WIC Designated Breastfeeding Expert and to a Peer Counselor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42211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Diabetic Mothers?  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Yes</a:t>
            </a:r>
          </a:p>
          <a:p>
            <a:pPr eaLnBrk="1" hangingPunct="1"/>
            <a:r>
              <a:rPr lang="en-US" smtClean="0"/>
              <a:t>Breastfeeding is protective for her baby</a:t>
            </a:r>
          </a:p>
          <a:p>
            <a:pPr eaLnBrk="1" hangingPunct="1"/>
            <a:r>
              <a:rPr lang="en-US" smtClean="0"/>
              <a:t>Give mom extra support in the first few days to breastfeed often (mature milk may be delayed)</a:t>
            </a:r>
          </a:p>
          <a:p>
            <a:pPr eaLnBrk="1" hangingPunct="1"/>
            <a:r>
              <a:rPr lang="en-US" smtClean="0"/>
              <a:t>Yield to the WIC Nutritionist and Designated Breastfeeding Expert for follow-up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1534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Mothers who are pregnant and breastfeeding an older child?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Answer:  </a:t>
            </a:r>
            <a:r>
              <a:rPr lang="en-US" b="1" i="1" smtClean="0"/>
              <a:t>In Most Cases…</a:t>
            </a:r>
          </a:p>
          <a:p>
            <a:pPr eaLnBrk="1" hangingPunct="1"/>
            <a:r>
              <a:rPr lang="en-US" smtClean="0"/>
              <a:t>Many women can breastfeed while pregnant </a:t>
            </a:r>
          </a:p>
          <a:p>
            <a:pPr eaLnBrk="1" hangingPunct="1"/>
            <a:r>
              <a:rPr lang="en-US" smtClean="0"/>
              <a:t>Yield to doctor and WIC Designated Breastfeeding Expert </a:t>
            </a:r>
          </a:p>
        </p:txBody>
      </p:sp>
      <p:sp>
        <p:nvSpPr>
          <p:cNvPr id="27651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Who Can Breastfeed?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2211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700" smtClean="0"/>
              <a:t>The Dietary Guidelines for Americans recommends that breastfeeding mothers not consume alcohol.</a:t>
            </a:r>
          </a:p>
          <a:p>
            <a:pPr eaLnBrk="1" hangingPunct="1">
              <a:lnSpc>
                <a:spcPct val="90000"/>
              </a:lnSpc>
            </a:pPr>
            <a:r>
              <a:rPr lang="en-US" sz="2700" smtClean="0"/>
              <a:t>AAP states: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smtClean="0"/>
              <a:t>Breastfeeding mothers should avoid alcohol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smtClean="0"/>
              <a:t>Alcohol is concentrated in breast milk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smtClean="0"/>
              <a:t>Alcohol can inhibit milk production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smtClean="0"/>
              <a:t>An occasional single, small celebratory drink is okay, but breastfeeding should be avoided for 2 hours after the drink</a:t>
            </a:r>
          </a:p>
          <a:p>
            <a:pPr eaLnBrk="1" hangingPunct="1">
              <a:lnSpc>
                <a:spcPct val="90000"/>
              </a:lnSpc>
            </a:pPr>
            <a:r>
              <a:rPr lang="en-US" sz="2700" smtClean="0"/>
              <a:t>Mothers should discuss alcohol consumption with their  health care providers.</a:t>
            </a:r>
          </a:p>
        </p:txBody>
      </p:sp>
      <p:sp>
        <p:nvSpPr>
          <p:cNvPr id="28675" name="Title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What about Alcohol?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419600" y="1600200"/>
            <a:ext cx="4343400" cy="4525963"/>
          </a:xfrm>
        </p:spPr>
        <p:txBody>
          <a:bodyPr/>
          <a:lstStyle/>
          <a:p>
            <a:pPr eaLnBrk="1" hangingPunct="1"/>
            <a:r>
              <a:rPr lang="en-US" smtClean="0"/>
              <a:t>In almost every case breastfeeding should be encouraged</a:t>
            </a:r>
          </a:p>
          <a:p>
            <a:pPr eaLnBrk="1" hangingPunct="1"/>
            <a:r>
              <a:rPr lang="en-US" smtClean="0"/>
              <a:t>Refer the mother to the WIC Designated Breastfeeding Expert if you are unsure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2281" r="10526"/>
          <a:stretch>
            <a:fillRect/>
          </a:stretch>
        </p:blipFill>
        <p:spPr bwMode="auto">
          <a:xfrm>
            <a:off x="457200" y="1676400"/>
            <a:ext cx="3708400" cy="32004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Application To Practice:</a:t>
            </a:r>
            <a:br>
              <a:rPr lang="en-US" dirty="0" smtClean="0"/>
            </a:br>
            <a:r>
              <a:rPr lang="en-US" dirty="0" smtClean="0"/>
              <a:t>Overcoming Barriers</a:t>
            </a:r>
            <a:endParaRPr lang="en-US" dirty="0"/>
          </a:p>
        </p:txBody>
      </p:sp>
      <p:sp>
        <p:nvSpPr>
          <p:cNvPr id="30723" name="TextBox 6"/>
          <p:cNvSpPr txBox="1">
            <a:spLocks noChangeArrowheads="1"/>
          </p:cNvSpPr>
          <p:nvPr/>
        </p:nvSpPr>
        <p:spPr bwMode="auto">
          <a:xfrm>
            <a:off x="1371600" y="4191000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>
                <a:latin typeface="Calibri" pitchFamily="34" charset="0"/>
              </a:rPr>
              <a:t>Handout 4.2:  “Resources”</a:t>
            </a:r>
          </a:p>
          <a:p>
            <a:pPr algn="ctr" eaLnBrk="1" hangingPunct="1"/>
            <a:r>
              <a:rPr lang="en-US">
                <a:latin typeface="Calibri" pitchFamily="34" charset="0"/>
              </a:rPr>
              <a:t>Handout 4.3:  “Application To Practice: Overcoming Barriers”</a:t>
            </a:r>
          </a:p>
        </p:txBody>
      </p:sp>
      <p:pic>
        <p:nvPicPr>
          <p:cNvPr id="30724" name="Picture 5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05000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Grow Your Breastfeeding Skills 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4800600"/>
            <a:ext cx="6248400" cy="11430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400" smtClean="0"/>
              <a:t>“My Goals for Breastfeeding Support” </a:t>
            </a:r>
          </a:p>
          <a:p>
            <a:pPr algn="ctr" eaLnBrk="1" hangingPunct="1">
              <a:buFont typeface="Arial" charset="0"/>
              <a:buNone/>
            </a:pPr>
            <a:r>
              <a:rPr lang="en-US" sz="2400" smtClean="0"/>
              <a:t>Goal-Setting Flower</a:t>
            </a:r>
          </a:p>
          <a:p>
            <a:pPr eaLnBrk="1" hangingPunct="1"/>
            <a:endParaRPr lang="en-US" sz="2800" smtClean="0"/>
          </a:p>
          <a:p>
            <a:pPr eaLnBrk="1" hangingPunct="1">
              <a:buFont typeface="Arial" charset="0"/>
              <a:buNone/>
            </a:pPr>
            <a:endParaRPr lang="en-US" sz="2800" smtClean="0"/>
          </a:p>
        </p:txBody>
      </p:sp>
      <p:pic>
        <p:nvPicPr>
          <p:cNvPr id="31748" name="Picture 2" descr="C:\Users\Cathy\AppData\Local\Microsoft\Windows\Temporary Internet Files\Content.IE5\QKJ71DVJ\grow and glow flower goa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863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Learning 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Identify common myths and misperceptions about breastfeeding.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Name strategies that address barriers pregnant or breastfeeding women feel will hinder them from initiating or continuing breastfeeding.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scale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1600"/>
            <a:ext cx="52578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How Behavior Decisions Are Made: </a:t>
            </a:r>
            <a:br>
              <a:rPr lang="en-US" sz="4000" dirty="0" smtClean="0"/>
            </a:br>
            <a:r>
              <a:rPr lang="en-US" sz="4000" dirty="0" smtClean="0"/>
              <a:t>The Exchange Theory 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3581400"/>
            <a:ext cx="2819400" cy="990600"/>
          </a:xfrm>
        </p:spPr>
        <p:txBody>
          <a:bodyPr/>
          <a:lstStyle/>
          <a:p>
            <a:pPr lvl="1" algn="ctr" eaLnBrk="1" hangingPunct="1">
              <a:buFontTx/>
              <a:buNone/>
            </a:pPr>
            <a:r>
              <a:rPr lang="en-US" sz="3600" b="1" smtClean="0"/>
              <a:t>Benefits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105400" y="3505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200" b="1" kern="0" dirty="0">
                <a:latin typeface="+mn-lt"/>
                <a:cs typeface="+mn-cs"/>
              </a:rPr>
              <a:t>Costs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Barriers to Breastfeeding: </a:t>
            </a:r>
            <a:br>
              <a:rPr lang="en-US" sz="4000" dirty="0" smtClean="0"/>
            </a:br>
            <a:r>
              <a:rPr lang="en-US" sz="4000" dirty="0" smtClean="0"/>
              <a:t>Know Your Weeds!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057400"/>
            <a:ext cx="86868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“I know breastfeeding is best for my baby, but…”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“I’ve heard it…”</a:t>
            </a:r>
            <a:endParaRPr lang="en-US" u="sng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“If I do that I won’t be able to...”</a:t>
            </a:r>
            <a:endParaRPr lang="en-US" u="sng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“My mom said…</a:t>
            </a:r>
            <a:r>
              <a:rPr lang="en-US" i="1" smtClean="0"/>
              <a:t>”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“My partner said…”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pic>
        <p:nvPicPr>
          <p:cNvPr id="7172" name="Picture 7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4800" y="4267200"/>
            <a:ext cx="891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>
                <a:latin typeface="Calibri" pitchFamily="34" charset="0"/>
              </a:rPr>
              <a:t>		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Weed Prevention and Control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3733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Best way to identify barriers: Listen to mothers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Commonly mentioned barriers: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Confidence regarding milk production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Time and social constraints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Embarrassment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Lack of support (Dad, Grandmothers)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Fear of pain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Help mothers identify solutions that work for her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pic>
        <p:nvPicPr>
          <p:cNvPr id="8196" name="Picture 7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Embarrassment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1066800"/>
            <a:ext cx="8229600" cy="42973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Concern when in public or family is present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Fear of exposure; lack of privacy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Shaped by social norms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Difficult for some to discuss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Some may want to keep </a:t>
            </a:r>
            <a:r>
              <a:rPr lang="en-US" sz="3200" dirty="0">
                <a:latin typeface="+mn-lt"/>
                <a:cs typeface="+mn-cs"/>
              </a:rPr>
              <a:t>breastfeeding secret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3200" dirty="0">
              <a:latin typeface="+mn-lt"/>
              <a:cs typeface="+mn-cs"/>
            </a:endParaRPr>
          </a:p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cs typeface="+mn-cs"/>
              </a:rPr>
              <a:t>“</a:t>
            </a:r>
            <a:r>
              <a:rPr lang="en-US" sz="2600" dirty="0">
                <a:latin typeface="+mn-lt"/>
                <a:cs typeface="+mn-cs"/>
              </a:rPr>
              <a:t>You’d have to do what you have to do in front of </a:t>
            </a:r>
            <a:r>
              <a:rPr lang="en-US" sz="2600" b="1" i="1" dirty="0">
                <a:latin typeface="+mn-lt"/>
                <a:cs typeface="+mn-cs"/>
              </a:rPr>
              <a:t>everybody</a:t>
            </a:r>
            <a:r>
              <a:rPr lang="en-US" sz="2600" dirty="0">
                <a:latin typeface="+mn-lt"/>
                <a:cs typeface="+mn-cs"/>
              </a:rPr>
              <a:t> </a:t>
            </a:r>
            <a:endParaRPr lang="en-US" sz="2600" dirty="0">
              <a:latin typeface="+mn-lt"/>
              <a:cs typeface="+mn-cs"/>
            </a:endParaRPr>
          </a:p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600" dirty="0">
                <a:latin typeface="+mn-lt"/>
                <a:cs typeface="+mn-cs"/>
              </a:rPr>
              <a:t>and </a:t>
            </a:r>
            <a:r>
              <a:rPr lang="en-US" sz="2600" dirty="0">
                <a:latin typeface="+mn-lt"/>
                <a:cs typeface="+mn-cs"/>
              </a:rPr>
              <a:t>it would just be strange I think.”</a:t>
            </a:r>
          </a:p>
          <a:p>
            <a:pPr marL="342900" indent="-342900" algn="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200" i="1" dirty="0">
                <a:latin typeface="+mn-lt"/>
                <a:cs typeface="+mn-cs"/>
              </a:rPr>
              <a:t>-WIC Mother, discussing breastfeeding in a focus group</a:t>
            </a:r>
            <a:r>
              <a:rPr lang="en-US" sz="2200" i="1" dirty="0">
                <a:solidFill>
                  <a:srgbClr val="FF0000"/>
                </a:solidFill>
                <a:latin typeface="+mn-lt"/>
                <a:cs typeface="+mn-cs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+mn-lt"/>
                <a:cs typeface="+mn-cs"/>
              </a:rPr>
              <a:t> </a:t>
            </a:r>
            <a:endParaRPr lang="en-US" sz="22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Time and Social Constraints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001000" cy="3200400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smtClean="0"/>
              <a:t>How can I fit breastfeeding into my busy life?</a:t>
            </a:r>
          </a:p>
          <a:p>
            <a:pPr eaLnBrk="1" hangingPunct="1">
              <a:spcBef>
                <a:spcPts val="1800"/>
              </a:spcBef>
            </a:pPr>
            <a:r>
              <a:rPr lang="en-US" smtClean="0"/>
              <a:t>Many assume they cannot breastfeed if they go back to work.</a:t>
            </a:r>
          </a:p>
          <a:p>
            <a:pPr eaLnBrk="1" hangingPunct="1">
              <a:spcBef>
                <a:spcPts val="1800"/>
              </a:spcBef>
            </a:pPr>
            <a:r>
              <a:rPr lang="en-US" smtClean="0"/>
              <a:t>Many unaware they can express their milk.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Lack of Social Support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962400" y="1447800"/>
            <a:ext cx="4953000" cy="4068763"/>
          </a:xfrm>
        </p:spPr>
        <p:txBody>
          <a:bodyPr/>
          <a:lstStyle/>
          <a:p>
            <a:pPr eaLnBrk="1" hangingPunct="1"/>
            <a:r>
              <a:rPr lang="en-US" smtClean="0"/>
              <a:t>Key support people:</a:t>
            </a:r>
          </a:p>
          <a:p>
            <a:pPr lvl="1" eaLnBrk="1" hangingPunct="1"/>
            <a:r>
              <a:rPr lang="en-US" smtClean="0"/>
              <a:t>Grandmothers</a:t>
            </a:r>
          </a:p>
          <a:p>
            <a:pPr lvl="1" eaLnBrk="1" hangingPunct="1"/>
            <a:r>
              <a:rPr lang="en-US" smtClean="0"/>
              <a:t>Baby’s father</a:t>
            </a:r>
          </a:p>
          <a:p>
            <a:pPr eaLnBrk="1" hangingPunct="1"/>
            <a:r>
              <a:rPr lang="en-US" smtClean="0"/>
              <a:t>Influence:</a:t>
            </a:r>
          </a:p>
          <a:p>
            <a:pPr lvl="1" eaLnBrk="1" hangingPunct="1"/>
            <a:r>
              <a:rPr lang="en-US" smtClean="0"/>
              <a:t> Decisions to try breastfeeding</a:t>
            </a:r>
          </a:p>
          <a:p>
            <a:pPr lvl="1" eaLnBrk="1" hangingPunct="1"/>
            <a:r>
              <a:rPr lang="en-US" smtClean="0"/>
              <a:t>Length of breastfeeding</a:t>
            </a:r>
          </a:p>
        </p:txBody>
      </p:sp>
      <p:pic>
        <p:nvPicPr>
          <p:cNvPr id="28675" name="Picture 3" descr="1.jpg"/>
          <p:cNvPicPr>
            <a:picLocks noChangeAspect="1"/>
          </p:cNvPicPr>
          <p:nvPr/>
        </p:nvPicPr>
        <p:blipFill>
          <a:blip r:embed="rId2"/>
          <a:srcRect l="16631" r="16667"/>
          <a:stretch>
            <a:fillRect/>
          </a:stretch>
        </p:blipFill>
        <p:spPr bwMode="auto">
          <a:xfrm>
            <a:off x="381000" y="1524000"/>
            <a:ext cx="3506788" cy="35052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943</Words>
  <Application>Microsoft Office PowerPoint</Application>
  <PresentationFormat>On-screen Show (4:3)</PresentationFormat>
  <Paragraphs>165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`</vt:lpstr>
      <vt:lpstr>Core Competencies</vt:lpstr>
      <vt:lpstr>Learning Objectives</vt:lpstr>
      <vt:lpstr>How Behavior Decisions Are Made:  The Exchange Theory </vt:lpstr>
      <vt:lpstr>Barriers to Breastfeeding:  Know Your Weeds! </vt:lpstr>
      <vt:lpstr>Weed Prevention and Control</vt:lpstr>
      <vt:lpstr>Embarrassment</vt:lpstr>
      <vt:lpstr>Time and Social Constraints</vt:lpstr>
      <vt:lpstr>Lack of Social Support</vt:lpstr>
      <vt:lpstr>Grandmothers: Key to Success </vt:lpstr>
      <vt:lpstr>Dads Make a Difference </vt:lpstr>
      <vt:lpstr>Fear of Pain</vt:lpstr>
      <vt:lpstr>Concerns About Milk Production: Confidence</vt:lpstr>
      <vt:lpstr>Talking with WIC Mothers  About Barriers</vt:lpstr>
      <vt:lpstr>Breastfeeding Myths</vt:lpstr>
      <vt:lpstr>Who Can Breastfeed?</vt:lpstr>
      <vt:lpstr>PowerPoint Presentation</vt:lpstr>
      <vt:lpstr>PowerPoint Presentation</vt:lpstr>
      <vt:lpstr>PowerPoint Presentation</vt:lpstr>
      <vt:lpstr>Who Can Breastfeed?</vt:lpstr>
      <vt:lpstr>Who Can Breastfeed?</vt:lpstr>
      <vt:lpstr>Who Can Breastfeed?</vt:lpstr>
      <vt:lpstr>Who Can Breastfeed?</vt:lpstr>
      <vt:lpstr>Who Can Breastfeed?</vt:lpstr>
      <vt:lpstr>Who Can Breastfeed?</vt:lpstr>
      <vt:lpstr>What about Alcohol?</vt:lpstr>
      <vt:lpstr>Summary</vt:lpstr>
      <vt:lpstr>Application To Practice: Overcoming Barriers</vt:lpstr>
      <vt:lpstr>Grow Your Breastfeeding Skills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Barriers</dc:title>
  <dc:creator>Every Mother, Inc.</dc:creator>
  <cp:lastModifiedBy>Pellechia, Kathleen</cp:lastModifiedBy>
  <cp:revision>227</cp:revision>
  <dcterms:created xsi:type="dcterms:W3CDTF">2009-04-12T23:20:42Z</dcterms:created>
  <dcterms:modified xsi:type="dcterms:W3CDTF">2013-06-25T16:40:43Z</dcterms:modified>
</cp:coreProperties>
</file>